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6" r:id="rId2"/>
    <p:sldId id="257" r:id="rId3"/>
    <p:sldId id="258" r:id="rId4"/>
    <p:sldId id="268" r:id="rId5"/>
    <p:sldId id="269" r:id="rId6"/>
    <p:sldId id="270" r:id="rId7"/>
    <p:sldId id="271" r:id="rId8"/>
    <p:sldId id="273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7C2E1DC-1C7F-4C6B-9878-5F5AB306621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26D7C09-D497-435E-B5B5-D364E1D00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2E1DC-1C7F-4C6B-9878-5F5AB306621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D7C09-D497-435E-B5B5-D364E1D00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7C2E1DC-1C7F-4C6B-9878-5F5AB306621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6D7C09-D497-435E-B5B5-D364E1D00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2E1DC-1C7F-4C6B-9878-5F5AB306621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D7C09-D497-435E-B5B5-D364E1D00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C2E1DC-1C7F-4C6B-9878-5F5AB306621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26D7C09-D497-435E-B5B5-D364E1D00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2E1DC-1C7F-4C6B-9878-5F5AB306621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D7C09-D497-435E-B5B5-D364E1D00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2E1DC-1C7F-4C6B-9878-5F5AB306621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D7C09-D497-435E-B5B5-D364E1D00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2E1DC-1C7F-4C6B-9878-5F5AB306621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D7C09-D497-435E-B5B5-D364E1D00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C2E1DC-1C7F-4C6B-9878-5F5AB306621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D7C09-D497-435E-B5B5-D364E1D00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2E1DC-1C7F-4C6B-9878-5F5AB306621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D7C09-D497-435E-B5B5-D364E1D00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2E1DC-1C7F-4C6B-9878-5F5AB306621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D7C09-D497-435E-B5B5-D364E1D00D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7C2E1DC-1C7F-4C6B-9878-5F5AB306621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26D7C09-D497-435E-B5B5-D364E1D00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44408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b="1" i="1" dirty="0" smtClean="0"/>
          </a:p>
          <a:p>
            <a:pPr algn="ctr">
              <a:buNone/>
            </a:pPr>
            <a:endParaRPr lang="ru-RU" sz="2800" b="1" i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2400" b="1" i="1" dirty="0" smtClean="0">
                <a:solidFill>
                  <a:srgbClr val="0070C0"/>
                </a:solidFill>
              </a:rPr>
              <a:t>План действий по организации </a:t>
            </a:r>
            <a:r>
              <a:rPr lang="ru-RU" sz="2400" b="1" i="1" dirty="0" smtClean="0">
                <a:solidFill>
                  <a:srgbClr val="0070C0"/>
                </a:solidFill>
              </a:rPr>
              <a:t>взаимодействия родителей </a:t>
            </a:r>
            <a:r>
              <a:rPr lang="ru-RU" sz="2400" b="1" i="1" dirty="0" smtClean="0">
                <a:solidFill>
                  <a:srgbClr val="0070C0"/>
                </a:solidFill>
              </a:rPr>
              <a:t>и педагогов, 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rgbClr val="0070C0"/>
                </a:solidFill>
              </a:rPr>
              <a:t>формирования партнерских </a:t>
            </a:r>
            <a:r>
              <a:rPr lang="ru-RU" sz="2400" b="1" i="1" dirty="0" smtClean="0">
                <a:solidFill>
                  <a:srgbClr val="0070C0"/>
                </a:solidFill>
              </a:rPr>
              <a:t>отношений семьи и детского сада.</a:t>
            </a:r>
            <a:endParaRPr lang="ru-RU" sz="3600" b="1" i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4400" b="1" i="1" u="sng" dirty="0" smtClean="0">
                <a:solidFill>
                  <a:srgbClr val="0070C0"/>
                </a:solidFill>
              </a:rPr>
              <a:t>«Духовно-нравственное воспитание ребенка </a:t>
            </a:r>
          </a:p>
          <a:p>
            <a:pPr algn="ctr">
              <a:buNone/>
            </a:pPr>
            <a:r>
              <a:rPr lang="ru-RU" sz="4400" b="1" i="1" u="sng" dirty="0" smtClean="0">
                <a:solidFill>
                  <a:srgbClr val="0070C0"/>
                </a:solidFill>
              </a:rPr>
              <a:t>в семье»</a:t>
            </a:r>
          </a:p>
          <a:p>
            <a:pPr algn="r">
              <a:buNone/>
            </a:pPr>
            <a:endParaRPr lang="ru-RU" sz="2800" b="1" i="1" dirty="0" smtClean="0"/>
          </a:p>
          <a:p>
            <a:pPr algn="r">
              <a:buNone/>
            </a:pPr>
            <a:r>
              <a:rPr lang="ru-RU" sz="2000" b="1" dirty="0" smtClean="0"/>
              <a:t>Автор: Каткова О.В.</a:t>
            </a:r>
          </a:p>
          <a:p>
            <a:pPr algn="r">
              <a:buNone/>
            </a:pPr>
            <a:r>
              <a:rPr lang="ru-RU" sz="2000" b="1" dirty="0" smtClean="0"/>
              <a:t>Место работы: МБДОУ №16 «Радость»</a:t>
            </a:r>
          </a:p>
          <a:p>
            <a:pPr algn="r">
              <a:buNone/>
            </a:pPr>
            <a:r>
              <a:rPr lang="ru-RU" sz="2000" b="1" dirty="0" smtClean="0"/>
              <a:t> г.Лакинск</a:t>
            </a:r>
          </a:p>
          <a:p>
            <a:pPr algn="r">
              <a:buNone/>
            </a:pPr>
            <a:r>
              <a:rPr lang="ru-RU" sz="2000" b="1" dirty="0" smtClean="0"/>
              <a:t>Должность: воспитатель</a:t>
            </a:r>
          </a:p>
          <a:p>
            <a:pPr algn="ctr">
              <a:buNone/>
            </a:pPr>
            <a:endParaRPr lang="ru-RU" b="1" i="1" dirty="0" smtClean="0"/>
          </a:p>
        </p:txBody>
      </p:sp>
      <p:pic>
        <p:nvPicPr>
          <p:cNvPr id="5" name="Рисунок 4" descr="aforizmyi-o-detyah-i-roditelyah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221088"/>
            <a:ext cx="2562423" cy="2277153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_47c1b8eaee9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3501008"/>
            <a:ext cx="4608512" cy="33569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704856" cy="129614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FF6600"/>
                </a:solidFill>
                <a:ea typeface="Calibri"/>
                <a:cs typeface="Times New Roman"/>
              </a:rPr>
              <a:t/>
            </a:r>
            <a:br>
              <a:rPr lang="ru-RU" sz="4800" b="1" dirty="0" smtClean="0">
                <a:solidFill>
                  <a:srgbClr val="FF6600"/>
                </a:solidFill>
                <a:ea typeface="Calibri"/>
                <a:cs typeface="Times New Roman"/>
              </a:rPr>
            </a:br>
            <a:r>
              <a:rPr lang="ru-RU" sz="4800" b="1" dirty="0" smtClean="0">
                <a:solidFill>
                  <a:srgbClr val="FF6600"/>
                </a:solidFill>
                <a:ea typeface="Calibri"/>
                <a:cs typeface="Times New Roman"/>
              </a:rPr>
              <a:t> </a:t>
            </a:r>
            <a:r>
              <a:rPr lang="ru-RU" sz="4800" b="1" dirty="0" smtClean="0">
                <a:solidFill>
                  <a:srgbClr val="0070C0"/>
                </a:solidFill>
                <a:ea typeface="Calibri"/>
                <a:cs typeface="Times New Roman"/>
              </a:rPr>
              <a:t>Дальние цели </a:t>
            </a:r>
            <a:r>
              <a:rPr lang="ru-RU" sz="4800" b="1" dirty="0">
                <a:solidFill>
                  <a:srgbClr val="0070C0"/>
                </a:solidFill>
                <a:ea typeface="Calibri"/>
                <a:cs typeface="Times New Roman"/>
              </a:rPr>
              <a:t>проекта</a:t>
            </a:r>
            <a:r>
              <a:rPr lang="ru-RU" sz="4800" dirty="0">
                <a:solidFill>
                  <a:srgbClr val="0070C0"/>
                </a:solidFill>
                <a:ea typeface="Calibri"/>
                <a:cs typeface="Times New Roman"/>
              </a:rPr>
              <a:t>: 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7848872" cy="5483696"/>
          </a:xfrm>
        </p:spPr>
        <p:txBody>
          <a:bodyPr>
            <a:normAutofit/>
          </a:bodyPr>
          <a:lstStyle/>
          <a:p>
            <a:endParaRPr lang="ru-RU" sz="2400" b="1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400" b="1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400" b="1" dirty="0" smtClean="0">
              <a:ea typeface="Calibri"/>
              <a:cs typeface="Times New Roman"/>
            </a:endParaRPr>
          </a:p>
          <a:p>
            <a:r>
              <a:rPr lang="ru-RU" sz="2400" b="1" dirty="0" smtClean="0">
                <a:ea typeface="Calibri"/>
                <a:cs typeface="Times New Roman"/>
              </a:rPr>
              <a:t> Гармонизация детско-родительских отношений</a:t>
            </a:r>
          </a:p>
          <a:p>
            <a:pPr>
              <a:buNone/>
            </a:pPr>
            <a:endParaRPr lang="ru-RU" sz="2400" b="1" dirty="0" smtClean="0">
              <a:ea typeface="Calibri"/>
              <a:cs typeface="Times New Roman"/>
            </a:endParaRPr>
          </a:p>
          <a:p>
            <a:r>
              <a:rPr lang="ru-RU" sz="2400" b="1" dirty="0" smtClean="0">
                <a:ea typeface="Calibri"/>
                <a:cs typeface="Times New Roman"/>
              </a:rPr>
              <a:t> Формировать родительскую компетентность по социально-нравственному воспитанию детей.</a:t>
            </a:r>
          </a:p>
          <a:p>
            <a:pPr>
              <a:buNone/>
            </a:pPr>
            <a:endParaRPr lang="ru-RU" sz="2400" b="1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400" b="1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400" b="1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400" b="1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400" b="1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400" b="1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400" b="1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400" b="1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400" b="1" dirty="0" smtClean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56406332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82168" cy="20022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5300" b="1" dirty="0" smtClean="0">
                <a:solidFill>
                  <a:srgbClr val="FF6600"/>
                </a:solidFill>
                <a:ea typeface="Calibri"/>
                <a:cs typeface="Times New Roman"/>
              </a:rPr>
              <a:t/>
            </a:r>
            <a:br>
              <a:rPr lang="ru-RU" sz="5300" b="1" dirty="0" smtClean="0">
                <a:solidFill>
                  <a:srgbClr val="FF6600"/>
                </a:solidFill>
                <a:ea typeface="Calibri"/>
                <a:cs typeface="Times New Roman"/>
              </a:rPr>
            </a:br>
            <a:r>
              <a:rPr lang="ru-RU" sz="5300" b="1" dirty="0" smtClean="0">
                <a:solidFill>
                  <a:srgbClr val="FF6600"/>
                </a:solidFill>
                <a:ea typeface="Calibri"/>
                <a:cs typeface="Times New Roman"/>
              </a:rPr>
              <a:t/>
            </a:r>
            <a:br>
              <a:rPr lang="ru-RU" sz="5300" b="1" dirty="0" smtClean="0">
                <a:solidFill>
                  <a:srgbClr val="FF6600"/>
                </a:solidFill>
                <a:ea typeface="Calibri"/>
                <a:cs typeface="Times New Roman"/>
              </a:rPr>
            </a:br>
            <a:r>
              <a:rPr lang="ru-RU" sz="5300" b="1" dirty="0" smtClean="0">
                <a:solidFill>
                  <a:srgbClr val="0070C0"/>
                </a:solidFill>
                <a:ea typeface="Calibri"/>
                <a:cs typeface="Times New Roman"/>
              </a:rPr>
              <a:t>Ближние цели: 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85616" cy="738944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5500" b="1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5500" b="1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600" b="1" dirty="0" smtClean="0">
                <a:ea typeface="Calibri"/>
                <a:cs typeface="Times New Roman"/>
              </a:rPr>
              <a:t> </a:t>
            </a:r>
            <a:r>
              <a:rPr lang="ru-RU" sz="9600" b="1" dirty="0">
                <a:ea typeface="Calibri"/>
                <a:cs typeface="Times New Roman"/>
              </a:rPr>
              <a:t>Развитие эмоциональной сферы </a:t>
            </a:r>
            <a:r>
              <a:rPr lang="ru-RU" sz="9600" b="1" dirty="0" smtClean="0">
                <a:ea typeface="Calibri"/>
                <a:cs typeface="Times New Roman"/>
              </a:rPr>
              <a:t>ребенка в ходе общения со взрослыми (родители, воспитатели</a:t>
            </a:r>
            <a:r>
              <a:rPr lang="ru-RU" sz="9600" b="1" dirty="0" smtClean="0">
                <a:ea typeface="Calibri"/>
                <a:cs typeface="Times New Roman"/>
              </a:rPr>
              <a:t>);</a:t>
            </a:r>
            <a:endParaRPr lang="ru-RU" sz="9600" b="1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600" b="1" dirty="0" smtClean="0">
                <a:ea typeface="Calibri"/>
                <a:cs typeface="Times New Roman"/>
              </a:rPr>
              <a:t> установить диалогические (партнерские) отношения  с семьями воспитанников, создать атмосферу общности интересов на основе общих </a:t>
            </a:r>
            <a:r>
              <a:rPr lang="ru-RU" sz="9600" b="1" dirty="0" smtClean="0">
                <a:ea typeface="Calibri"/>
                <a:cs typeface="Times New Roman"/>
              </a:rPr>
              <a:t>интересов;</a:t>
            </a:r>
            <a:endParaRPr lang="ru-RU" sz="9600" b="1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600" b="1" dirty="0" smtClean="0">
                <a:ea typeface="Calibri"/>
                <a:cs typeface="Times New Roman"/>
              </a:rPr>
              <a:t> обогащать воспитательные умения родителей находить контакт с </a:t>
            </a:r>
            <a:r>
              <a:rPr lang="ru-RU" sz="9600" b="1" dirty="0" smtClean="0">
                <a:ea typeface="Calibri"/>
                <a:cs typeface="Times New Roman"/>
              </a:rPr>
              <a:t>ребенком;</a:t>
            </a:r>
            <a:endParaRPr lang="ru-RU" sz="9600" b="1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600" b="1" dirty="0" smtClean="0">
                <a:ea typeface="Calibri"/>
                <a:cs typeface="Times New Roman"/>
              </a:rPr>
              <a:t> использовать эффективные методы включения родителей в продуктивную жизнь ребенка в детском саду и умение формировать духовно-нравственные ценности в атмосфере семьи.</a:t>
            </a:r>
            <a:endParaRPr lang="ru-RU" sz="9600" b="1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017149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Задачи: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84784"/>
            <a:ext cx="8229600" cy="483981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Объяснить </a:t>
            </a:r>
            <a:r>
              <a:rPr lang="ru-RU" dirty="0" smtClean="0"/>
              <a:t>родителям, что право и обязанность воспитания их детей принадлежит им самим.</a:t>
            </a:r>
          </a:p>
          <a:p>
            <a:r>
              <a:rPr lang="ru-RU" dirty="0" smtClean="0"/>
              <a:t> Воспитывать чувство уверенности в своих силах и мудрости.</a:t>
            </a:r>
          </a:p>
          <a:p>
            <a:r>
              <a:rPr lang="ru-RU" dirty="0" smtClean="0"/>
              <a:t> Пополнить знания о воспитании детей общедоступными научными сведениями.</a:t>
            </a:r>
          </a:p>
          <a:p>
            <a:r>
              <a:rPr lang="ru-RU" dirty="0" smtClean="0"/>
              <a:t> Оказать помощь в управлении собственным поведением и поведением детей.</a:t>
            </a:r>
          </a:p>
          <a:p>
            <a:r>
              <a:rPr lang="ru-RU" dirty="0" smtClean="0"/>
              <a:t> Вовлечь родителей в педагогическую деятельность, заинтересовать в воспитательно- образовательном процессе как необходимости развития собственного ребенка.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548680"/>
            <a:ext cx="792088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Методы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Беседы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Лекции</a:t>
            </a: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Доклады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Дискуссии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Анкетирование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Родительские собрания, </a:t>
            </a:r>
            <a:r>
              <a:rPr lang="ru-RU" sz="2800" dirty="0" smtClean="0"/>
              <a:t>конференции</a:t>
            </a: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Консультации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Решение педагогических ситуаций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Семинары </a:t>
            </a:r>
            <a:r>
              <a:rPr lang="ru-RU" sz="2800" dirty="0" smtClean="0"/>
              <a:t>- практикумы</a:t>
            </a:r>
            <a:endParaRPr lang="ru-RU" sz="2800" dirty="0"/>
          </a:p>
        </p:txBody>
      </p:sp>
      <p:pic>
        <p:nvPicPr>
          <p:cNvPr id="4" name="Рисунок 3" descr="children_0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908720"/>
            <a:ext cx="3995936" cy="2996952"/>
          </a:xfrm>
          <a:prstGeom prst="rect">
            <a:avLst/>
          </a:prstGeom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0"/>
            <a:ext cx="849694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Трудности</a:t>
            </a:r>
          </a:p>
          <a:p>
            <a:pPr algn="ctr"/>
            <a:endParaRPr lang="ru-RU" sz="2400" b="1" dirty="0" smtClean="0"/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отсутствие </a:t>
            </a:r>
            <a:r>
              <a:rPr lang="ru-RU" sz="2800" b="1" dirty="0" smtClean="0"/>
              <a:t>информированности семей об особенностях воспитания детей с учетом гендорных признаков;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  недостаточные знания родителей о развитии, воспитании и обучении ребенка</a:t>
            </a:r>
            <a:r>
              <a:rPr lang="ru-RU" sz="2800" b="1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/>
              <a:t>отсутствие у молодых семей готовности к семейной жизни;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/>
              <a:t> нет стремления родителей к личностному росту в </a:t>
            </a:r>
            <a:r>
              <a:rPr lang="ru-RU" sz="2800" b="1" dirty="0" err="1"/>
              <a:t>социо</a:t>
            </a:r>
            <a:r>
              <a:rPr lang="ru-RU" sz="2800" b="1" dirty="0"/>
              <a:t>-культурном аспекте</a:t>
            </a:r>
            <a:r>
              <a:rPr lang="ru-RU" sz="2800" b="1" dirty="0" smtClean="0"/>
              <a:t>;</a:t>
            </a:r>
            <a:endParaRPr lang="ru-RU" sz="2800" b="1" dirty="0" smtClean="0"/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 отсутствие практических умений организовать совместную деятельность с ребенком в семье.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20688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Решения</a:t>
            </a:r>
            <a:endParaRPr lang="ru-RU" sz="4400" b="1" dirty="0" smtClean="0">
              <a:solidFill>
                <a:srgbClr val="0070C0"/>
              </a:solidFill>
            </a:endParaRPr>
          </a:p>
          <a:p>
            <a:pPr marL="342900" indent="-342900">
              <a:buAutoNum type="arabicPeriod" startAt="4"/>
            </a:pPr>
            <a:endParaRPr lang="ru-RU" sz="1600" b="1" dirty="0" smtClean="0"/>
          </a:p>
          <a:p>
            <a:pPr marL="342900" indent="-342900" algn="ctr">
              <a:buAutoNum type="arabicPeriod"/>
            </a:pP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443840"/>
            <a:ext cx="81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b="1" dirty="0" smtClean="0"/>
              <a:t>Проведение диагностик «Готовность к семейной жизни» и последующих </a:t>
            </a:r>
            <a:r>
              <a:rPr lang="ru-RU" sz="2400" b="1" dirty="0" smtClean="0"/>
              <a:t>рекомендаций;</a:t>
            </a:r>
            <a:endParaRPr lang="ru-RU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/>
              <a:t>Проведение различных совместных мероприятий направленных на духовное обогащение семьи;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/>
              <a:t>Проведение цикла консультаций о гендорных особенностях детей и выборе модели воспитания с опорой на эти особенности;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/>
              <a:t>Проведение практических мероприятий, направленных на обогащение знаний родителей о воспитании и о бучении ребенка в семье;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/>
              <a:t> Проведение мастер-классов педагогами для родителей по организации игр с детьми.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809_148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2855838"/>
            <a:ext cx="2664296" cy="400216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260649"/>
            <a:ext cx="9144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Ресурсы</a:t>
            </a:r>
          </a:p>
          <a:p>
            <a:endParaRPr lang="ru-RU" sz="4800" b="1" dirty="0" smtClean="0">
              <a:solidFill>
                <a:srgbClr val="FF6600"/>
              </a:solidFill>
            </a:endParaRPr>
          </a:p>
          <a:p>
            <a:pPr marL="914400" indent="-914400">
              <a:buAutoNum type="arabicPeriod"/>
            </a:pPr>
            <a:r>
              <a:rPr lang="ru-RU" sz="3200" b="1" dirty="0" smtClean="0"/>
              <a:t>Помощь коллег</a:t>
            </a:r>
          </a:p>
          <a:p>
            <a:pPr marL="914400" indent="-914400">
              <a:buAutoNum type="arabicPeriod"/>
            </a:pPr>
            <a:r>
              <a:rPr lang="ru-RU" sz="3200" b="1" dirty="0" smtClean="0"/>
              <a:t>Методическая литература</a:t>
            </a:r>
          </a:p>
          <a:p>
            <a:pPr marL="914400" indent="-914400">
              <a:buAutoNum type="arabicPeriod"/>
            </a:pPr>
            <a:r>
              <a:rPr lang="ru-RU" sz="3200" b="1" dirty="0" smtClean="0"/>
              <a:t>Периодические издания по педагогике и психологии</a:t>
            </a:r>
          </a:p>
          <a:p>
            <a:pPr marL="914400" indent="-914400">
              <a:buAutoNum type="arabicPeriod"/>
            </a:pPr>
            <a:r>
              <a:rPr lang="ru-RU" sz="3200" b="1" dirty="0" smtClean="0"/>
              <a:t>Интернет</a:t>
            </a:r>
          </a:p>
          <a:p>
            <a:pPr marL="914400" indent="-914400" algn="ctr">
              <a:buAutoNum type="arabicPeriod"/>
            </a:pPr>
            <a:endParaRPr lang="ru-RU" sz="4800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9087a9935780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988840"/>
            <a:ext cx="6696744" cy="46020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54176" cy="2132856"/>
          </a:xfrm>
        </p:spPr>
        <p:txBody>
          <a:bodyPr>
            <a:noAutofit/>
          </a:bodyPr>
          <a:lstStyle/>
          <a:p>
            <a:pPr algn="ctr"/>
            <a:r>
              <a:rPr lang="ru-RU" sz="5400" b="1" i="1" dirty="0" smtClean="0">
                <a:solidFill>
                  <a:srgbClr val="0070C0"/>
                </a:solidFill>
              </a:rPr>
              <a:t>СПАСИБО </a:t>
            </a:r>
            <a:br>
              <a:rPr lang="ru-RU" sz="5400" b="1" i="1" dirty="0" smtClean="0">
                <a:solidFill>
                  <a:srgbClr val="0070C0"/>
                </a:solidFill>
              </a:rPr>
            </a:br>
            <a:r>
              <a:rPr lang="ru-RU" sz="5400" b="1" i="1" dirty="0" smtClean="0">
                <a:solidFill>
                  <a:srgbClr val="0070C0"/>
                </a:solidFill>
              </a:rPr>
              <a:t>за внимание !</a:t>
            </a:r>
            <a:endParaRPr lang="ru-RU" sz="5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347</TotalTime>
  <Words>355</Words>
  <Application>Microsoft Office PowerPoint</Application>
  <PresentationFormat>Экран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Презентация PowerPoint</vt:lpstr>
      <vt:lpstr>  Дальние цели проекта: </vt:lpstr>
      <vt:lpstr>  Ближние цели:  </vt:lpstr>
      <vt:lpstr>Задачи: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 за внимание 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</dc:title>
  <dc:creator>Нина</dc:creator>
  <cp:lastModifiedBy>student</cp:lastModifiedBy>
  <cp:revision>37</cp:revision>
  <dcterms:created xsi:type="dcterms:W3CDTF">2015-01-22T05:19:30Z</dcterms:created>
  <dcterms:modified xsi:type="dcterms:W3CDTF">2015-06-10T11:28:01Z</dcterms:modified>
</cp:coreProperties>
</file>